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4"/>
  </p:notesMasterIdLst>
  <p:sldIdLst>
    <p:sldId id="267" r:id="rId2"/>
    <p:sldId id="266" r:id="rId3"/>
    <p:sldId id="268" r:id="rId4"/>
    <p:sldId id="269" r:id="rId5"/>
    <p:sldId id="270" r:id="rId6"/>
    <p:sldId id="264" r:id="rId7"/>
    <p:sldId id="260" r:id="rId8"/>
    <p:sldId id="258" r:id="rId9"/>
    <p:sldId id="263" r:id="rId10"/>
    <p:sldId id="259" r:id="rId11"/>
    <p:sldId id="262"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48576" autoAdjust="0"/>
  </p:normalViewPr>
  <p:slideViewPr>
    <p:cSldViewPr snapToGrid="0" snapToObjects="1">
      <p:cViewPr varScale="1">
        <p:scale>
          <a:sx n="30" d="100"/>
          <a:sy n="30" d="100"/>
        </p:scale>
        <p:origin x="13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205AA-AA07-4F7E-A7DC-0967205A359B}"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59914-1A23-44CF-908E-1C1F46680BF4}" type="slidenum">
              <a:rPr lang="en-US" smtClean="0"/>
              <a:t>‹#›</a:t>
            </a:fld>
            <a:endParaRPr lang="en-US"/>
          </a:p>
        </p:txBody>
      </p:sp>
    </p:spTree>
    <p:extLst>
      <p:ext uri="{BB962C8B-B14F-4D97-AF65-F5344CB8AC3E}">
        <p14:creationId xmlns:p14="http://schemas.microsoft.com/office/powerpoint/2010/main" val="256679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create</a:t>
            </a:r>
            <a:r>
              <a:rPr lang="en-US" baseline="0" dirty="0" smtClean="0"/>
              <a:t> all the certificates and have them standing by to send them as soon as I get their JKO certs.  </a:t>
            </a:r>
          </a:p>
          <a:p>
            <a:r>
              <a:rPr lang="en-US" baseline="0" dirty="0" smtClean="0"/>
              <a:t>When I get a seat request, I send them a link to the CACO Resources Page (usually the </a:t>
            </a:r>
            <a:r>
              <a:rPr lang="en-US" baseline="0" dirty="0" err="1" smtClean="0"/>
              <a:t>roght</a:t>
            </a:r>
            <a:r>
              <a:rPr lang="en-US" baseline="0" smtClean="0"/>
              <a:t> page is </a:t>
            </a:r>
            <a:r>
              <a:rPr lang="en-US" baseline="0" dirty="0" smtClean="0"/>
              <a:t>the top hit in Google search) and direct them to download the FY22 CACO Training requirements, the manuals and the forms needed for class.</a:t>
            </a:r>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2</a:t>
            </a:fld>
            <a:endParaRPr lang="en-US"/>
          </a:p>
        </p:txBody>
      </p:sp>
    </p:spTree>
    <p:extLst>
      <p:ext uri="{BB962C8B-B14F-4D97-AF65-F5344CB8AC3E}">
        <p14:creationId xmlns:p14="http://schemas.microsoft.com/office/powerpoint/2010/main" val="262628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CCAD6-A59F-D249-BD86-7A1286841209}" type="slidenum">
              <a:rPr lang="en-US" smtClean="0"/>
              <a:t>3</a:t>
            </a:fld>
            <a:endParaRPr lang="en-US"/>
          </a:p>
        </p:txBody>
      </p:sp>
    </p:spTree>
    <p:extLst>
      <p:ext uri="{BB962C8B-B14F-4D97-AF65-F5344CB8AC3E}">
        <p14:creationId xmlns:p14="http://schemas.microsoft.com/office/powerpoint/2010/main" val="362289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will look at the forms next</a:t>
            </a:r>
            <a:r>
              <a:rPr lang="en-US" baseline="0" dirty="0" smtClean="0"/>
              <a:t>, here is a snapshot of what you need to know abut the forms</a:t>
            </a:r>
            <a:endParaRPr lang="en-US" dirty="0" smtClean="0"/>
          </a:p>
          <a:p>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6</a:t>
            </a:fld>
            <a:endParaRPr lang="en-US"/>
          </a:p>
        </p:txBody>
      </p:sp>
    </p:spTree>
    <p:extLst>
      <p:ext uri="{BB962C8B-B14F-4D97-AF65-F5344CB8AC3E}">
        <p14:creationId xmlns:p14="http://schemas.microsoft.com/office/powerpoint/2010/main" val="285534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capture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illustrates all the important players and details of a case in one shot. The part at the bottom (CACO) is what we have control of but the work the</a:t>
            </a:r>
            <a:r>
              <a:rPr lang="en-US" sz="1200" kern="1200" baseline="0" dirty="0" smtClean="0">
                <a:solidFill>
                  <a:schemeClr val="tx1"/>
                </a:solidFill>
                <a:effectLst/>
                <a:latin typeface="+mn-lt"/>
                <a:ea typeface="+mn-ea"/>
                <a:cs typeface="+mn-cs"/>
              </a:rPr>
              <a:t> CACO does,</a:t>
            </a:r>
            <a:r>
              <a:rPr lang="en-US" sz="1200" kern="1200" dirty="0" smtClean="0">
                <a:solidFill>
                  <a:schemeClr val="tx1"/>
                </a:solidFill>
                <a:effectLst/>
                <a:latin typeface="+mn-lt"/>
                <a:ea typeface="+mn-ea"/>
                <a:cs typeface="+mn-cs"/>
              </a:rPr>
              <a:t> goes back to all the agencies involved, illustrated on the sides of the slides. You have a center line and the peripherals.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7</a:t>
            </a:fld>
            <a:endParaRPr lang="en-US"/>
          </a:p>
        </p:txBody>
      </p:sp>
    </p:spTree>
    <p:extLst>
      <p:ext uri="{BB962C8B-B14F-4D97-AF65-F5344CB8AC3E}">
        <p14:creationId xmlns:p14="http://schemas.microsoft.com/office/powerpoint/2010/main" val="56438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CACOs wonder</a:t>
            </a:r>
            <a:r>
              <a:rPr lang="en-US" baseline="0" dirty="0" smtClean="0"/>
              <a:t> how long a case takes?  XO’s wonder, what do I need to do to close this case?</a:t>
            </a:r>
            <a:r>
              <a:rPr lang="en-US" dirty="0" smtClean="0"/>
              <a:t> </a:t>
            </a:r>
          </a:p>
          <a:p>
            <a:r>
              <a:rPr lang="en-US" dirty="0" smtClean="0"/>
              <a:t>The top row illustrates</a:t>
            </a:r>
            <a:r>
              <a:rPr lang="en-US" baseline="0" dirty="0" smtClean="0"/>
              <a:t> the various visits to the NOK to attain the information, on forms, needed to make sure they receive their entitlements. </a:t>
            </a:r>
          </a:p>
          <a:p>
            <a:endParaRPr lang="en-US" baseline="0" dirty="0" smtClean="0"/>
          </a:p>
          <a:p>
            <a:r>
              <a:rPr lang="en-US" baseline="0" dirty="0" smtClean="0"/>
              <a:t>The bottom row, with the circles, represents the players at the command that need to be selected/designated by the CO to carry out their list of responsibilities.</a:t>
            </a:r>
          </a:p>
          <a:p>
            <a:endParaRPr lang="en-US" baseline="0" dirty="0" smtClean="0"/>
          </a:p>
          <a:p>
            <a:r>
              <a:rPr lang="en-US" baseline="0" dirty="0" smtClean="0"/>
              <a:t>The pink arrow in the middle states our mission to work together to get the family to Gold Star.  The sooner we get there the sooner the NOK can start the rest of their lives, knowing that we did all we had to do for them.</a:t>
            </a:r>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8</a:t>
            </a:fld>
            <a:endParaRPr lang="en-US"/>
          </a:p>
        </p:txBody>
      </p:sp>
    </p:spTree>
    <p:extLst>
      <p:ext uri="{BB962C8B-B14F-4D97-AF65-F5344CB8AC3E}">
        <p14:creationId xmlns:p14="http://schemas.microsoft.com/office/powerpoint/2010/main" val="336214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illustrates all likely command responsibilities and all the possible benefits an NOK may be entitled to. This shows, at a glance what needs to happen in a case in order for us to close the case.</a:t>
            </a:r>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9</a:t>
            </a:fld>
            <a:endParaRPr lang="en-US"/>
          </a:p>
        </p:txBody>
      </p:sp>
    </p:spTree>
    <p:extLst>
      <p:ext uri="{BB962C8B-B14F-4D97-AF65-F5344CB8AC3E}">
        <p14:creationId xmlns:p14="http://schemas.microsoft.com/office/powerpoint/2010/main" val="158989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a:t>
            </a:r>
            <a:r>
              <a:rPr lang="en-US" baseline="0" dirty="0" smtClean="0"/>
              <a:t>n the CO wants to know why it takes so long for a notification to take place. We illustrate that here, how t</a:t>
            </a:r>
            <a:r>
              <a:rPr lang="en-US" dirty="0" smtClean="0"/>
              <a:t>he</a:t>
            </a:r>
            <a:r>
              <a:rPr lang="en-US" baseline="0" dirty="0" smtClean="0"/>
              <a:t> case starts at the top with the green boxes, including what constitutes a reportable event (Retiree is an option/not mandatory).  Step 1 are all the components and actions from the command to create the PCR. In all the subsequent steps you see talking points to understand the steps that follow at each stage of the routing process. Each step takes hours. </a:t>
            </a:r>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10</a:t>
            </a:fld>
            <a:endParaRPr lang="en-US"/>
          </a:p>
        </p:txBody>
      </p:sp>
    </p:spTree>
    <p:extLst>
      <p:ext uri="{BB962C8B-B14F-4D97-AF65-F5344CB8AC3E}">
        <p14:creationId xmlns:p14="http://schemas.microsoft.com/office/powerpoint/2010/main" val="205032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will look at the forms next</a:t>
            </a:r>
            <a:r>
              <a:rPr lang="en-US" baseline="0" dirty="0" smtClean="0"/>
              <a:t>, here is a snapshot of what you need to know abut the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CACO needs to suggest to the NOK to call the bank and ask the bank does not close their account when the large amounts of money are deposited.  Also the routing number has to be 100% accurate, if unsure of the routing number, calling the bank is the best option.</a:t>
            </a:r>
            <a:endParaRPr lang="en-US" dirty="0" smtClean="0"/>
          </a:p>
          <a:p>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11</a:t>
            </a:fld>
            <a:endParaRPr lang="en-US"/>
          </a:p>
        </p:txBody>
      </p:sp>
    </p:spTree>
    <p:extLst>
      <p:ext uri="{BB962C8B-B14F-4D97-AF65-F5344CB8AC3E}">
        <p14:creationId xmlns:p14="http://schemas.microsoft.com/office/powerpoint/2010/main" val="2132301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slide will acquaint the  CACO with the MAO forms that need to be done in the case and which must discussed with MAO.</a:t>
            </a:r>
            <a:endParaRPr lang="en-US" dirty="0"/>
          </a:p>
        </p:txBody>
      </p:sp>
      <p:sp>
        <p:nvSpPr>
          <p:cNvPr id="4" name="Slide Number Placeholder 3"/>
          <p:cNvSpPr>
            <a:spLocks noGrp="1"/>
          </p:cNvSpPr>
          <p:nvPr>
            <p:ph type="sldNum" sz="quarter" idx="10"/>
          </p:nvPr>
        </p:nvSpPr>
        <p:spPr/>
        <p:txBody>
          <a:bodyPr/>
          <a:lstStyle/>
          <a:p>
            <a:fld id="{65259914-1A23-44CF-908E-1C1F46680BF4}" type="slidenum">
              <a:rPr lang="en-US" smtClean="0"/>
              <a:t>12</a:t>
            </a:fld>
            <a:endParaRPr lang="en-US"/>
          </a:p>
        </p:txBody>
      </p:sp>
    </p:spTree>
    <p:extLst>
      <p:ext uri="{BB962C8B-B14F-4D97-AF65-F5344CB8AC3E}">
        <p14:creationId xmlns:p14="http://schemas.microsoft.com/office/powerpoint/2010/main" val="377630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56C2ED-54A4-480D-B5C8-65C0D62359B9}" type="datetime2">
              <a:rPr lang="en-US" smtClean="0"/>
              <a:pPr/>
              <a:t>Sunday, March 12, 2023</a:t>
            </a:fld>
            <a:endParaRPr lang="en-US" dirty="0"/>
          </a:p>
        </p:txBody>
      </p:sp>
      <p:sp>
        <p:nvSpPr>
          <p:cNvPr id="5" name="Footer Placeholder 4"/>
          <p:cNvSpPr>
            <a:spLocks noGrp="1"/>
          </p:cNvSpPr>
          <p:nvPr>
            <p:ph type="ftr" sz="quarter" idx="11"/>
          </p:nvPr>
        </p:nvSpPr>
        <p:spPr/>
        <p:txBody>
          <a:bodyPr/>
          <a:lstStyle/>
          <a:p>
            <a:r>
              <a:rPr lang="en-US" spc="200" smtClean="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98404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F612A-4CB0-4F57-9A87-F049CECB184D}" type="datetime2">
              <a:rPr lang="en-US" smtClean="0"/>
              <a:t>Sunday, March 12, 2023</a:t>
            </a:fld>
            <a:endParaRPr lang="en-US"/>
          </a:p>
        </p:txBody>
      </p:sp>
      <p:sp>
        <p:nvSpPr>
          <p:cNvPr id="5" name="Footer Placeholder 4"/>
          <p:cNvSpPr>
            <a:spLocks noGrp="1"/>
          </p:cNvSpPr>
          <p:nvPr>
            <p:ph type="ftr" sz="quarter" idx="11"/>
          </p:nvPr>
        </p:nvSpPr>
        <p:spPr/>
        <p:txBody>
          <a:bodyPr/>
          <a:lstStyle/>
          <a:p>
            <a:r>
              <a:rPr lang="en-US" smtClean="0"/>
              <a:t>Sample Footer Text</a:t>
            </a:r>
            <a:endParaRPr lang="en-US"/>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6148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97F40-C8F7-4897-A6B8-241042F913A9}" type="datetime2">
              <a:rPr lang="en-US" smtClean="0"/>
              <a:t>Sunday, March 12, 2023</a:t>
            </a:fld>
            <a:endParaRPr lang="en-US"/>
          </a:p>
        </p:txBody>
      </p:sp>
      <p:sp>
        <p:nvSpPr>
          <p:cNvPr id="5" name="Footer Placeholder 4"/>
          <p:cNvSpPr>
            <a:spLocks noGrp="1"/>
          </p:cNvSpPr>
          <p:nvPr>
            <p:ph type="ftr" sz="quarter" idx="11"/>
          </p:nvPr>
        </p:nvSpPr>
        <p:spPr/>
        <p:txBody>
          <a:bodyPr/>
          <a:lstStyle/>
          <a:p>
            <a:r>
              <a:rPr lang="en-US" smtClean="0"/>
              <a:t>Sample Footer Text</a:t>
            </a:r>
            <a:endParaRPr lang="en-US"/>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23218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541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6C2ED-54A4-480D-B5C8-65C0D62359B9}" type="datetime2">
              <a:rPr lang="en-US" smtClean="0"/>
              <a:pPr/>
              <a:t>Sunday, March 12, 2023</a:t>
            </a:fld>
            <a:endParaRPr lang="en-US" dirty="0"/>
          </a:p>
        </p:txBody>
      </p:sp>
      <p:sp>
        <p:nvSpPr>
          <p:cNvPr id="5" name="Footer Placeholder 4"/>
          <p:cNvSpPr>
            <a:spLocks noGrp="1"/>
          </p:cNvSpPr>
          <p:nvPr>
            <p:ph type="ftr" sz="quarter" idx="11"/>
          </p:nvPr>
        </p:nvSpPr>
        <p:spPr/>
        <p:txBody>
          <a:bodyPr/>
          <a:lstStyle/>
          <a:p>
            <a:r>
              <a:rPr lang="en-US" spc="200" smtClean="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63379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Sunday, March 12, 2023</a:t>
            </a:fld>
            <a:endParaRPr lang="en-US"/>
          </a:p>
        </p:txBody>
      </p:sp>
      <p:sp>
        <p:nvSpPr>
          <p:cNvPr id="5" name="Footer Placeholder 4"/>
          <p:cNvSpPr>
            <a:spLocks noGrp="1"/>
          </p:cNvSpPr>
          <p:nvPr>
            <p:ph type="ftr" sz="quarter" idx="11"/>
          </p:nvPr>
        </p:nvSpPr>
        <p:spPr/>
        <p:txBody>
          <a:bodyPr/>
          <a:lstStyle/>
          <a:p>
            <a:r>
              <a:rPr lang="en-US" smtClean="0"/>
              <a:t>Sample Footer Text</a:t>
            </a:r>
            <a:endParaRPr lang="en-US"/>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33070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75374-B296-498E-A935-80631EA9020D}" type="datetime2">
              <a:rPr lang="en-US" smtClean="0"/>
              <a:t>Sunday, March 12, 2023</a:t>
            </a:fld>
            <a:endParaRPr lang="en-US"/>
          </a:p>
        </p:txBody>
      </p:sp>
      <p:sp>
        <p:nvSpPr>
          <p:cNvPr id="6" name="Footer Placeholder 5"/>
          <p:cNvSpPr>
            <a:spLocks noGrp="1"/>
          </p:cNvSpPr>
          <p:nvPr>
            <p:ph type="ftr" sz="quarter" idx="11"/>
          </p:nvPr>
        </p:nvSpPr>
        <p:spPr/>
        <p:txBody>
          <a:bodyPr/>
          <a:lstStyle/>
          <a:p>
            <a:r>
              <a:rPr lang="en-US" smtClean="0"/>
              <a:t>Sample Footer Text</a:t>
            </a:r>
            <a:endParaRPr lang="en-US"/>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88908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8B728-214A-4ABC-8432-5B3A5A66A987}" type="datetime2">
              <a:rPr lang="en-US" smtClean="0"/>
              <a:t>Sunday, March 12, 2023</a:t>
            </a:fld>
            <a:endParaRPr lang="en-US" dirty="0"/>
          </a:p>
        </p:txBody>
      </p:sp>
      <p:sp>
        <p:nvSpPr>
          <p:cNvPr id="8" name="Footer Placeholder 7"/>
          <p:cNvSpPr>
            <a:spLocks noGrp="1"/>
          </p:cNvSpPr>
          <p:nvPr>
            <p:ph type="ftr" sz="quarter" idx="11"/>
          </p:nvPr>
        </p:nvSpPr>
        <p:spPr/>
        <p:txBody>
          <a:bodyPr/>
          <a:lstStyle/>
          <a:p>
            <a:r>
              <a:rPr lang="en-US" smtClean="0"/>
              <a:t>Sample Footer Text</a:t>
            </a:r>
            <a:endParaRPr lang="en-US"/>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8833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F02D0-6806-43AF-9888-2359BF40C204}" type="datetime2">
              <a:rPr lang="en-US" smtClean="0"/>
              <a:t>Sunday, March 12, 2023</a:t>
            </a:fld>
            <a:endParaRPr lang="en-US"/>
          </a:p>
        </p:txBody>
      </p:sp>
      <p:sp>
        <p:nvSpPr>
          <p:cNvPr id="4" name="Footer Placeholder 3"/>
          <p:cNvSpPr>
            <a:spLocks noGrp="1"/>
          </p:cNvSpPr>
          <p:nvPr>
            <p:ph type="ftr" sz="quarter" idx="11"/>
          </p:nvPr>
        </p:nvSpPr>
        <p:spPr/>
        <p:txBody>
          <a:bodyPr/>
          <a:lstStyle/>
          <a:p>
            <a:r>
              <a:rPr lang="en-US" smtClean="0"/>
              <a:t>Sample Footer Text</a:t>
            </a:r>
            <a:endParaRPr lang="en-US"/>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45938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Sunday, March 12, 2023</a:t>
            </a:fld>
            <a:endParaRPr lang="en-US"/>
          </a:p>
        </p:txBody>
      </p:sp>
      <p:sp>
        <p:nvSpPr>
          <p:cNvPr id="3" name="Footer Placeholder 2"/>
          <p:cNvSpPr>
            <a:spLocks noGrp="1"/>
          </p:cNvSpPr>
          <p:nvPr>
            <p:ph type="ftr" sz="quarter" idx="11"/>
          </p:nvPr>
        </p:nvSpPr>
        <p:spPr/>
        <p:txBody>
          <a:bodyPr/>
          <a:lstStyle/>
          <a:p>
            <a:r>
              <a:rPr lang="en-US" smtClean="0"/>
              <a:t>Sample Footer Text</a:t>
            </a:r>
            <a:endParaRPr lang="en-US"/>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0151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Sunday, March 12, 2023</a:t>
            </a:fld>
            <a:endParaRPr lang="en-US"/>
          </a:p>
        </p:txBody>
      </p:sp>
      <p:sp>
        <p:nvSpPr>
          <p:cNvPr id="6" name="Footer Placeholder 5"/>
          <p:cNvSpPr>
            <a:spLocks noGrp="1"/>
          </p:cNvSpPr>
          <p:nvPr>
            <p:ph type="ftr" sz="quarter" idx="11"/>
          </p:nvPr>
        </p:nvSpPr>
        <p:spPr/>
        <p:txBody>
          <a:bodyPr/>
          <a:lstStyle/>
          <a:p>
            <a:r>
              <a:rPr lang="en-US" smtClean="0"/>
              <a:t>Sample Footer Text</a:t>
            </a:r>
            <a:endParaRPr lang="en-US"/>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63815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D3F6BF-A585-41F8-88DF-7E5D069F892A}" type="datetime2">
              <a:rPr lang="en-US" smtClean="0"/>
              <a:t>Sunday, March 12, 2023</a:t>
            </a:fld>
            <a:endParaRPr lang="en-US"/>
          </a:p>
        </p:txBody>
      </p:sp>
      <p:sp>
        <p:nvSpPr>
          <p:cNvPr id="6" name="Footer Placeholder 5"/>
          <p:cNvSpPr>
            <a:spLocks noGrp="1"/>
          </p:cNvSpPr>
          <p:nvPr>
            <p:ph type="ftr" sz="quarter" idx="11"/>
          </p:nvPr>
        </p:nvSpPr>
        <p:spPr/>
        <p:txBody>
          <a:bodyPr/>
          <a:lstStyle/>
          <a:p>
            <a:r>
              <a:rPr lang="en-US" smtClean="0"/>
              <a:t>Sample Footer Text</a:t>
            </a:r>
            <a:endParaRPr lang="en-US"/>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06754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2ED-54A4-480D-B5C8-65C0D62359B9}" type="datetime2">
              <a:rPr lang="en-US" smtClean="0"/>
              <a:pPr/>
              <a:t>Sunday, March 12, 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smtClean="0"/>
              <a:t>Sample Footer Text</a:t>
            </a:r>
            <a:endParaRPr lang="en-US" spc="20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7545456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781" y="819002"/>
            <a:ext cx="5394057" cy="680493"/>
          </a:xfrm>
        </p:spPr>
        <p:txBody>
          <a:bodyPr>
            <a:normAutofit/>
          </a:bodyPr>
          <a:lstStyle/>
          <a:p>
            <a:pPr algn="ctr"/>
            <a:r>
              <a:rPr lang="en-US" sz="3200" b="1" dirty="0">
                <a:solidFill>
                  <a:schemeClr val="tx1"/>
                </a:solidFill>
              </a:rPr>
              <a:t>Welcome to CACO Training</a:t>
            </a:r>
          </a:p>
          <a:p>
            <a:pPr algn="ct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776" y="1122363"/>
            <a:ext cx="3438525" cy="21526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776" y="3275013"/>
            <a:ext cx="3397297" cy="2021794"/>
          </a:xfrm>
          <a:prstGeom prst="rect">
            <a:avLst/>
          </a:prstGeom>
        </p:spPr>
      </p:pic>
      <p:sp>
        <p:nvSpPr>
          <p:cNvPr id="8" name="Subtitle 2"/>
          <p:cNvSpPr txBox="1">
            <a:spLocks/>
          </p:cNvSpPr>
          <p:nvPr/>
        </p:nvSpPr>
        <p:spPr>
          <a:xfrm>
            <a:off x="834354" y="1334369"/>
            <a:ext cx="5056825" cy="7662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dirty="0">
                <a:solidFill>
                  <a:schemeClr val="tx1"/>
                </a:solidFill>
              </a:rPr>
              <a:t>Region Naval District Washington DC</a:t>
            </a:r>
          </a:p>
        </p:txBody>
      </p:sp>
      <p:sp>
        <p:nvSpPr>
          <p:cNvPr id="10" name="Subtitle 2"/>
          <p:cNvSpPr txBox="1">
            <a:spLocks/>
          </p:cNvSpPr>
          <p:nvPr/>
        </p:nvSpPr>
        <p:spPr>
          <a:xfrm>
            <a:off x="1299686" y="2659431"/>
            <a:ext cx="4261896" cy="438865"/>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u="sng" dirty="0">
                <a:solidFill>
                  <a:schemeClr val="tx1"/>
                </a:solidFill>
              </a:rPr>
              <a:t>Instructor – death case manager</a:t>
            </a:r>
          </a:p>
          <a:p>
            <a:pPr algn="ctr"/>
            <a:endParaRPr lang="en-US" dirty="0">
              <a:solidFill>
                <a:schemeClr val="bg1"/>
              </a:solidFill>
            </a:endParaRPr>
          </a:p>
        </p:txBody>
      </p:sp>
      <p:pic>
        <p:nvPicPr>
          <p:cNvPr id="11" name="Picture 10" descr="A bird flying in the air&#10;&#10;Description automatically generated with low confidence">
            <a:extLst>
              <a:ext uri="{FF2B5EF4-FFF2-40B4-BE49-F238E27FC236}">
                <a16:creationId xmlns:a16="http://schemas.microsoft.com/office/drawing/2014/main" id="{F79808EF-25F0-0C9B-F5C0-F0E1BDE19045}"/>
              </a:ext>
            </a:extLst>
          </p:cNvPr>
          <p:cNvPicPr>
            <a:picLocks noChangeAspect="1"/>
          </p:cNvPicPr>
          <p:nvPr/>
        </p:nvPicPr>
        <p:blipFill>
          <a:blip r:embed="rId4"/>
          <a:stretch>
            <a:fillRect/>
          </a:stretch>
        </p:blipFill>
        <p:spPr>
          <a:xfrm>
            <a:off x="9618073" y="819002"/>
            <a:ext cx="1549400" cy="4813300"/>
          </a:xfrm>
          <a:prstGeom prst="rect">
            <a:avLst/>
          </a:prstGeom>
        </p:spPr>
      </p:pic>
      <p:sp>
        <p:nvSpPr>
          <p:cNvPr id="14" name="Subtitle 2">
            <a:extLst>
              <a:ext uri="{FF2B5EF4-FFF2-40B4-BE49-F238E27FC236}">
                <a16:creationId xmlns:a16="http://schemas.microsoft.com/office/drawing/2014/main" id="{DEFFEF87-3CE9-CC67-8667-CEF8CF069B7D}"/>
              </a:ext>
            </a:extLst>
          </p:cNvPr>
          <p:cNvSpPr txBox="1">
            <a:spLocks/>
          </p:cNvSpPr>
          <p:nvPr/>
        </p:nvSpPr>
        <p:spPr>
          <a:xfrm>
            <a:off x="1240026" y="5494715"/>
            <a:ext cx="7669512" cy="45824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sz="2400" b="1" dirty="0">
                <a:solidFill>
                  <a:schemeClr val="tx1"/>
                </a:solidFill>
                <a:latin typeface="Courier New" panose="02070309020205020404" pitchFamily="49" charset="0"/>
                <a:cs typeface="Courier New" panose="02070309020205020404" pitchFamily="49" charset="0"/>
              </a:rPr>
              <a:t>Luis.e.montoya2.civ @ </a:t>
            </a:r>
            <a:r>
              <a:rPr lang="en-US" sz="2400" b="1" dirty="0" err="1">
                <a:solidFill>
                  <a:schemeClr val="tx1"/>
                </a:solidFill>
                <a:latin typeface="Courier New" panose="02070309020205020404" pitchFamily="49" charset="0"/>
                <a:cs typeface="Courier New" panose="02070309020205020404" pitchFamily="49" charset="0"/>
              </a:rPr>
              <a:t>us.navy.mil</a:t>
            </a:r>
            <a:endParaRPr lang="en-US" sz="2400" b="1" dirty="0">
              <a:solidFill>
                <a:schemeClr val="tx1"/>
              </a:solidFill>
              <a:latin typeface="Courier New" panose="02070309020205020404" pitchFamily="49" charset="0"/>
              <a:cs typeface="Courier New" panose="02070309020205020404" pitchFamily="49" charset="0"/>
            </a:endParaRPr>
          </a:p>
          <a:p>
            <a:pPr algn="ctr"/>
            <a:endParaRPr lang="en-US" dirty="0">
              <a:solidFill>
                <a:schemeClr val="bg1"/>
              </a:solidFill>
            </a:endParaRPr>
          </a:p>
        </p:txBody>
      </p:sp>
      <p:sp>
        <p:nvSpPr>
          <p:cNvPr id="16" name="TextBox 15">
            <a:extLst>
              <a:ext uri="{FF2B5EF4-FFF2-40B4-BE49-F238E27FC236}">
                <a16:creationId xmlns:a16="http://schemas.microsoft.com/office/drawing/2014/main" id="{A143E061-89D0-0064-B5C9-3A37EE5825F5}"/>
              </a:ext>
            </a:extLst>
          </p:cNvPr>
          <p:cNvSpPr txBox="1"/>
          <p:nvPr/>
        </p:nvSpPr>
        <p:spPr>
          <a:xfrm>
            <a:off x="1533129" y="3924927"/>
            <a:ext cx="3659271" cy="461665"/>
          </a:xfrm>
          <a:prstGeom prst="rect">
            <a:avLst/>
          </a:prstGeom>
          <a:noFill/>
        </p:spPr>
        <p:txBody>
          <a:bodyPr wrap="none" rtlCol="0">
            <a:spAutoFit/>
          </a:bodyPr>
          <a:lstStyle/>
          <a:p>
            <a:r>
              <a:rPr lang="en-US" sz="2400" dirty="0"/>
              <a:t>Mrs. Veronica (Roni) Shields</a:t>
            </a:r>
          </a:p>
        </p:txBody>
      </p:sp>
      <p:sp>
        <p:nvSpPr>
          <p:cNvPr id="17" name="TextBox 16">
            <a:extLst>
              <a:ext uri="{FF2B5EF4-FFF2-40B4-BE49-F238E27FC236}">
                <a16:creationId xmlns:a16="http://schemas.microsoft.com/office/drawing/2014/main" id="{78F56374-05BB-B5A7-EC1A-4084C564B6C7}"/>
              </a:ext>
            </a:extLst>
          </p:cNvPr>
          <p:cNvSpPr txBox="1"/>
          <p:nvPr/>
        </p:nvSpPr>
        <p:spPr>
          <a:xfrm>
            <a:off x="2581683" y="4876759"/>
            <a:ext cx="1697901" cy="400110"/>
          </a:xfrm>
          <a:prstGeom prst="rect">
            <a:avLst/>
          </a:prstGeom>
          <a:noFill/>
        </p:spPr>
        <p:txBody>
          <a:bodyPr wrap="none" rtlCol="0">
            <a:spAutoFit/>
          </a:bodyPr>
          <a:lstStyle/>
          <a:p>
            <a:r>
              <a:rPr lang="en-US" sz="2000" dirty="0"/>
              <a:t>203-369-0737 </a:t>
            </a:r>
          </a:p>
        </p:txBody>
      </p:sp>
      <p:sp>
        <p:nvSpPr>
          <p:cNvPr id="19" name="TextBox 18">
            <a:extLst>
              <a:ext uri="{FF2B5EF4-FFF2-40B4-BE49-F238E27FC236}">
                <a16:creationId xmlns:a16="http://schemas.microsoft.com/office/drawing/2014/main" id="{2ECC9D78-75C9-D88C-7F11-845FA08F0ABD}"/>
              </a:ext>
            </a:extLst>
          </p:cNvPr>
          <p:cNvSpPr txBox="1"/>
          <p:nvPr/>
        </p:nvSpPr>
        <p:spPr>
          <a:xfrm>
            <a:off x="1240026" y="2091529"/>
            <a:ext cx="4279569" cy="461665"/>
          </a:xfrm>
          <a:prstGeom prst="rect">
            <a:avLst/>
          </a:prstGeom>
          <a:noFill/>
        </p:spPr>
        <p:txBody>
          <a:bodyPr wrap="none" rtlCol="0">
            <a:spAutoFit/>
          </a:bodyPr>
          <a:lstStyle/>
          <a:p>
            <a:r>
              <a:rPr lang="en-US" sz="2400" dirty="0"/>
              <a:t>Mr. Lou Montoya, CPO, USN, RET</a:t>
            </a:r>
          </a:p>
        </p:txBody>
      </p:sp>
      <p:sp>
        <p:nvSpPr>
          <p:cNvPr id="20" name="Subtitle 2">
            <a:extLst>
              <a:ext uri="{FF2B5EF4-FFF2-40B4-BE49-F238E27FC236}">
                <a16:creationId xmlns:a16="http://schemas.microsoft.com/office/drawing/2014/main" id="{BCB8EFD2-3E23-8603-7A90-0483EC37E1C4}"/>
              </a:ext>
            </a:extLst>
          </p:cNvPr>
          <p:cNvSpPr txBox="1">
            <a:spLocks/>
          </p:cNvSpPr>
          <p:nvPr/>
        </p:nvSpPr>
        <p:spPr>
          <a:xfrm>
            <a:off x="2506598" y="3220820"/>
            <a:ext cx="1712335" cy="45824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dirty="0">
                <a:solidFill>
                  <a:schemeClr val="tx1"/>
                </a:solidFill>
              </a:rPr>
              <a:t>202-369-6419</a:t>
            </a:r>
          </a:p>
          <a:p>
            <a:pPr algn="ctr"/>
            <a:endParaRPr lang="en-US" dirty="0">
              <a:solidFill>
                <a:schemeClr val="bg1"/>
              </a:solidFill>
            </a:endParaRPr>
          </a:p>
        </p:txBody>
      </p:sp>
      <p:sp>
        <p:nvSpPr>
          <p:cNvPr id="21" name="Subtitle 2">
            <a:extLst>
              <a:ext uri="{FF2B5EF4-FFF2-40B4-BE49-F238E27FC236}">
                <a16:creationId xmlns:a16="http://schemas.microsoft.com/office/drawing/2014/main" id="{F6DF5EE4-5946-6797-0A32-49A5AD86DA7A}"/>
              </a:ext>
            </a:extLst>
          </p:cNvPr>
          <p:cNvSpPr txBox="1">
            <a:spLocks/>
          </p:cNvSpPr>
          <p:nvPr/>
        </p:nvSpPr>
        <p:spPr>
          <a:xfrm>
            <a:off x="1299686" y="4328552"/>
            <a:ext cx="4261896" cy="438865"/>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u="sng" dirty="0">
                <a:solidFill>
                  <a:schemeClr val="tx1"/>
                </a:solidFill>
              </a:rPr>
              <a:t>VSI-SI    case manager</a:t>
            </a:r>
          </a:p>
          <a:p>
            <a:pPr algn="ctr"/>
            <a:endParaRPr lang="en-US" dirty="0">
              <a:solidFill>
                <a:schemeClr val="bg1"/>
              </a:solidFill>
            </a:endParaRPr>
          </a:p>
        </p:txBody>
      </p:sp>
    </p:spTree>
    <p:extLst>
      <p:ext uri="{BB962C8B-B14F-4D97-AF65-F5344CB8AC3E}">
        <p14:creationId xmlns:p14="http://schemas.microsoft.com/office/powerpoint/2010/main" val="39219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C41F64A-CB9D-184F-2371-8D5A8C73569A}"/>
              </a:ext>
            </a:extLst>
          </p:cNvPr>
          <p:cNvPicPr>
            <a:picLocks noChangeAspect="1"/>
          </p:cNvPicPr>
          <p:nvPr/>
        </p:nvPicPr>
        <p:blipFill>
          <a:blip r:embed="rId3"/>
          <a:stretch>
            <a:fillRect/>
          </a:stretch>
        </p:blipFill>
        <p:spPr>
          <a:xfrm>
            <a:off x="821410" y="0"/>
            <a:ext cx="10399363" cy="6858000"/>
          </a:xfrm>
          <a:prstGeom prst="rect">
            <a:avLst/>
          </a:prstGeom>
        </p:spPr>
      </p:pic>
    </p:spTree>
    <p:extLst>
      <p:ext uri="{BB962C8B-B14F-4D97-AF65-F5344CB8AC3E}">
        <p14:creationId xmlns:p14="http://schemas.microsoft.com/office/powerpoint/2010/main" val="408711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6D6B0AE-664C-EBBB-2A65-570AE1652C58}"/>
              </a:ext>
            </a:extLst>
          </p:cNvPr>
          <p:cNvPicPr>
            <a:picLocks noChangeAspect="1"/>
          </p:cNvPicPr>
          <p:nvPr/>
        </p:nvPicPr>
        <p:blipFill>
          <a:blip r:embed="rId3"/>
          <a:stretch>
            <a:fillRect/>
          </a:stretch>
        </p:blipFill>
        <p:spPr>
          <a:xfrm>
            <a:off x="1009649" y="120650"/>
            <a:ext cx="10358191" cy="6737350"/>
          </a:xfrm>
          <a:prstGeom prst="rect">
            <a:avLst/>
          </a:prstGeom>
        </p:spPr>
      </p:pic>
    </p:spTree>
    <p:extLst>
      <p:ext uri="{BB962C8B-B14F-4D97-AF65-F5344CB8AC3E}">
        <p14:creationId xmlns:p14="http://schemas.microsoft.com/office/powerpoint/2010/main" val="208819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E896B34-CE97-29EE-177C-77D657B0C37B}"/>
              </a:ext>
            </a:extLst>
          </p:cNvPr>
          <p:cNvPicPr>
            <a:picLocks noChangeAspect="1"/>
          </p:cNvPicPr>
          <p:nvPr/>
        </p:nvPicPr>
        <p:blipFill>
          <a:blip r:embed="rId3"/>
          <a:stretch>
            <a:fillRect/>
          </a:stretch>
        </p:blipFill>
        <p:spPr>
          <a:xfrm>
            <a:off x="1301858" y="0"/>
            <a:ext cx="9717437" cy="6874920"/>
          </a:xfrm>
          <a:prstGeom prst="rect">
            <a:avLst/>
          </a:prstGeom>
        </p:spPr>
      </p:pic>
    </p:spTree>
    <p:extLst>
      <p:ext uri="{BB962C8B-B14F-4D97-AF65-F5344CB8AC3E}">
        <p14:creationId xmlns:p14="http://schemas.microsoft.com/office/powerpoint/2010/main" val="106047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77" y="84772"/>
            <a:ext cx="6586256" cy="1237730"/>
          </a:xfrm>
        </p:spPr>
        <p:txBody>
          <a:bodyPr>
            <a:normAutofit/>
          </a:bodyPr>
          <a:lstStyle/>
          <a:p>
            <a:pPr algn="ctr"/>
            <a:r>
              <a:rPr lang="en-US" sz="3600" dirty="0"/>
              <a:t/>
            </a:r>
            <a:br>
              <a:rPr lang="en-US" sz="3600" dirty="0"/>
            </a:br>
            <a:r>
              <a:rPr lang="en-US" sz="3600" dirty="0" smtClean="0"/>
              <a:t>One Day Program Demo:</a:t>
            </a:r>
            <a:endParaRPr lang="en-US" sz="3600" dirty="0"/>
          </a:p>
        </p:txBody>
      </p:sp>
      <p:sp>
        <p:nvSpPr>
          <p:cNvPr id="7" name="Text Placeholder 2"/>
          <p:cNvSpPr txBox="1">
            <a:spLocks/>
          </p:cNvSpPr>
          <p:nvPr/>
        </p:nvSpPr>
        <p:spPr>
          <a:xfrm>
            <a:off x="1141408" y="2795566"/>
            <a:ext cx="6302578" cy="46985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b="1" dirty="0"/>
              <a:t>1130 Lunch  </a:t>
            </a:r>
          </a:p>
        </p:txBody>
      </p:sp>
      <p:sp>
        <p:nvSpPr>
          <p:cNvPr id="8" name="Text Placeholder 2"/>
          <p:cNvSpPr txBox="1">
            <a:spLocks/>
          </p:cNvSpPr>
          <p:nvPr/>
        </p:nvSpPr>
        <p:spPr>
          <a:xfrm>
            <a:off x="1141408" y="3265423"/>
            <a:ext cx="8385651" cy="48117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b="1" dirty="0"/>
              <a:t>1200 Module 3 :  funeral arrangements</a:t>
            </a:r>
          </a:p>
        </p:txBody>
      </p:sp>
      <p:sp>
        <p:nvSpPr>
          <p:cNvPr id="9" name="Text Placeholder 2"/>
          <p:cNvSpPr txBox="1">
            <a:spLocks/>
          </p:cNvSpPr>
          <p:nvPr/>
        </p:nvSpPr>
        <p:spPr>
          <a:xfrm>
            <a:off x="1141411" y="4619974"/>
            <a:ext cx="6302577" cy="5287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10" name="Text Placeholder 2"/>
          <p:cNvSpPr txBox="1">
            <a:spLocks/>
          </p:cNvSpPr>
          <p:nvPr/>
        </p:nvSpPr>
        <p:spPr>
          <a:xfrm>
            <a:off x="1141408" y="4150014"/>
            <a:ext cx="6302578" cy="5287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b="1" dirty="0">
                <a:solidFill>
                  <a:srgbClr val="FF0000"/>
                </a:solidFill>
              </a:rPr>
              <a:t>1500 JKO Notification </a:t>
            </a:r>
          </a:p>
        </p:txBody>
      </p:sp>
      <p:sp>
        <p:nvSpPr>
          <p:cNvPr id="16" name="Text Placeholder 2"/>
          <p:cNvSpPr txBox="1">
            <a:spLocks/>
          </p:cNvSpPr>
          <p:nvPr/>
        </p:nvSpPr>
        <p:spPr>
          <a:xfrm>
            <a:off x="1141409" y="4559736"/>
            <a:ext cx="6302578" cy="43989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endParaRPr lang="en-US" dirty="0"/>
          </a:p>
          <a:p>
            <a:endParaRPr lang="en-US" dirty="0"/>
          </a:p>
        </p:txBody>
      </p:sp>
      <p:sp>
        <p:nvSpPr>
          <p:cNvPr id="17" name="Text Placeholder 2"/>
          <p:cNvSpPr txBox="1">
            <a:spLocks/>
          </p:cNvSpPr>
          <p:nvPr/>
        </p:nvSpPr>
        <p:spPr>
          <a:xfrm>
            <a:off x="1141408" y="3754383"/>
            <a:ext cx="6302577" cy="46206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b="1" dirty="0"/>
              <a:t>1330 Module 4 :  The benefits VISIT</a:t>
            </a:r>
          </a:p>
        </p:txBody>
      </p:sp>
      <p:sp>
        <p:nvSpPr>
          <p:cNvPr id="18" name="Text Placeholder 2"/>
          <p:cNvSpPr txBox="1">
            <a:spLocks/>
          </p:cNvSpPr>
          <p:nvPr/>
        </p:nvSpPr>
        <p:spPr>
          <a:xfrm>
            <a:off x="594250" y="5029593"/>
            <a:ext cx="10342383" cy="87047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pPr algn="ctr"/>
            <a:r>
              <a:rPr lang="en-US" dirty="0"/>
              <a:t>** Once I  have your </a:t>
            </a:r>
            <a:r>
              <a:rPr lang="en-US" dirty="0">
                <a:solidFill>
                  <a:srgbClr val="FF0000"/>
                </a:solidFill>
              </a:rPr>
              <a:t>JKO</a:t>
            </a:r>
            <a:r>
              <a:rPr lang="en-US" dirty="0"/>
              <a:t> CERTs, I will provide your CACO certificate and credit you in FLTMPS.</a:t>
            </a:r>
          </a:p>
        </p:txBody>
      </p:sp>
      <p:sp>
        <p:nvSpPr>
          <p:cNvPr id="4" name="Text Placeholder 2">
            <a:extLst>
              <a:ext uri="{FF2B5EF4-FFF2-40B4-BE49-F238E27FC236}">
                <a16:creationId xmlns:a16="http://schemas.microsoft.com/office/drawing/2014/main" id="{B689CC08-6BEA-67F5-CF3B-06EEBFFB7836}"/>
              </a:ext>
            </a:extLst>
          </p:cNvPr>
          <p:cNvSpPr txBox="1">
            <a:spLocks/>
          </p:cNvSpPr>
          <p:nvPr/>
        </p:nvSpPr>
        <p:spPr>
          <a:xfrm>
            <a:off x="1141408" y="1803674"/>
            <a:ext cx="6302577" cy="48117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b="1" dirty="0"/>
              <a:t>0800 Module 1:   Introduction</a:t>
            </a:r>
          </a:p>
        </p:txBody>
      </p:sp>
      <p:sp>
        <p:nvSpPr>
          <p:cNvPr id="6" name="Text Placeholder 2">
            <a:extLst>
              <a:ext uri="{FF2B5EF4-FFF2-40B4-BE49-F238E27FC236}">
                <a16:creationId xmlns:a16="http://schemas.microsoft.com/office/drawing/2014/main" id="{BD07547F-5D6F-8C4C-ECE5-3C614E840B21}"/>
              </a:ext>
            </a:extLst>
          </p:cNvPr>
          <p:cNvSpPr txBox="1">
            <a:spLocks/>
          </p:cNvSpPr>
          <p:nvPr/>
        </p:nvSpPr>
        <p:spPr>
          <a:xfrm>
            <a:off x="1141408" y="2316735"/>
            <a:ext cx="6302577" cy="48117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b="1" dirty="0"/>
              <a:t>0900 Module 2:   notification</a:t>
            </a:r>
          </a:p>
        </p:txBody>
      </p:sp>
    </p:spTree>
    <p:extLst>
      <p:ext uri="{BB962C8B-B14F-4D97-AF65-F5344CB8AC3E}">
        <p14:creationId xmlns:p14="http://schemas.microsoft.com/office/powerpoint/2010/main" val="2304494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178" y="265288"/>
            <a:ext cx="8610599" cy="1295400"/>
          </a:xfrm>
        </p:spPr>
        <p:txBody>
          <a:bodyPr>
            <a:normAutofit fontScale="90000"/>
          </a:bodyPr>
          <a:lstStyle/>
          <a:p>
            <a:pPr algn="ctr"/>
            <a:r>
              <a:rPr lang="en-US" dirty="0"/>
              <a:t/>
            </a:r>
            <a:br>
              <a:rPr lang="en-US" dirty="0"/>
            </a:br>
            <a:r>
              <a:rPr lang="en-US" dirty="0"/>
              <a:t>Components of a CACO Case:</a:t>
            </a:r>
          </a:p>
        </p:txBody>
      </p:sp>
      <p:sp>
        <p:nvSpPr>
          <p:cNvPr id="3" name="Text Placeholder 2"/>
          <p:cNvSpPr>
            <a:spLocks noGrp="1"/>
          </p:cNvSpPr>
          <p:nvPr>
            <p:ph type="body" idx="1"/>
          </p:nvPr>
        </p:nvSpPr>
        <p:spPr>
          <a:xfrm>
            <a:off x="514829" y="1560688"/>
            <a:ext cx="3195240" cy="576262"/>
          </a:xfrm>
        </p:spPr>
        <p:txBody>
          <a:bodyPr/>
          <a:lstStyle/>
          <a:p>
            <a:r>
              <a:rPr lang="en-US" dirty="0"/>
              <a:t>The Command</a:t>
            </a:r>
          </a:p>
        </p:txBody>
      </p:sp>
      <p:sp>
        <p:nvSpPr>
          <p:cNvPr id="5" name="Text Placeholder 4"/>
          <p:cNvSpPr>
            <a:spLocks noGrp="1"/>
          </p:cNvSpPr>
          <p:nvPr>
            <p:ph type="body" sz="half" idx="18"/>
          </p:nvPr>
        </p:nvSpPr>
        <p:spPr>
          <a:xfrm>
            <a:off x="514829" y="2276473"/>
            <a:ext cx="3589765" cy="4183703"/>
          </a:xfrm>
        </p:spPr>
        <p:txBody>
          <a:bodyPr>
            <a:noAutofit/>
          </a:bodyPr>
          <a:lstStyle/>
          <a:p>
            <a:r>
              <a:rPr lang="en-US" sz="2000" dirty="0"/>
              <a:t>- Makes the Personal Casualty Report via DCIPS LINK and uploads the most up-to-date OFFICIAL (signed) BENEFICIARY paperwork for the deceased.</a:t>
            </a:r>
            <a:br>
              <a:rPr lang="en-US" sz="2000" dirty="0"/>
            </a:br>
            <a:r>
              <a:rPr lang="en-US" sz="2000" dirty="0"/>
              <a:t>- Responsible for Line of Duty Investigation, Escort, Returns HHG, ensures the deceased has uniform, plans UNIT Memorial Service.</a:t>
            </a:r>
            <a:br>
              <a:rPr lang="en-US" sz="2000" dirty="0"/>
            </a:br>
            <a:r>
              <a:rPr lang="en-US" sz="2000" dirty="0"/>
              <a:t>- Assigns a Command Representative (CACO-trained individual) to work with Region and keep CO current on the case.</a:t>
            </a:r>
          </a:p>
        </p:txBody>
      </p:sp>
      <p:sp>
        <p:nvSpPr>
          <p:cNvPr id="6" name="Text Placeholder 5"/>
          <p:cNvSpPr>
            <a:spLocks noGrp="1"/>
          </p:cNvSpPr>
          <p:nvPr>
            <p:ph type="body" sz="quarter" idx="3"/>
          </p:nvPr>
        </p:nvSpPr>
        <p:spPr>
          <a:xfrm>
            <a:off x="4306687" y="1560688"/>
            <a:ext cx="3200400" cy="576262"/>
          </a:xfrm>
        </p:spPr>
        <p:txBody>
          <a:bodyPr/>
          <a:lstStyle/>
          <a:p>
            <a:r>
              <a:rPr lang="en-US" dirty="0"/>
              <a:t>The NOK</a:t>
            </a:r>
          </a:p>
        </p:txBody>
      </p:sp>
      <p:sp>
        <p:nvSpPr>
          <p:cNvPr id="8" name="Text Placeholder 7"/>
          <p:cNvSpPr>
            <a:spLocks noGrp="1"/>
          </p:cNvSpPr>
          <p:nvPr>
            <p:ph type="body" sz="half" idx="19"/>
          </p:nvPr>
        </p:nvSpPr>
        <p:spPr>
          <a:xfrm>
            <a:off x="4315166" y="2311853"/>
            <a:ext cx="3381306" cy="3826514"/>
          </a:xfrm>
        </p:spPr>
        <p:txBody>
          <a:bodyPr>
            <a:normAutofit/>
          </a:bodyPr>
          <a:lstStyle/>
          <a:p>
            <a:r>
              <a:rPr lang="en-US" sz="2000" dirty="0">
                <a:latin typeface="Calibri" panose="020F0502020204030204" pitchFamily="34" charset="0"/>
                <a:cs typeface="Calibri" panose="020F0502020204030204" pitchFamily="34" charset="0"/>
              </a:rPr>
              <a:t>-Entitled to in person official Navy notification by trained CACO.</a:t>
            </a:r>
          </a:p>
          <a:p>
            <a:r>
              <a:rPr lang="en-US" sz="2000" dirty="0">
                <a:latin typeface="Calibri" panose="020F0502020204030204" pitchFamily="34" charset="0"/>
                <a:cs typeface="Calibri" panose="020F0502020204030204" pitchFamily="34" charset="0"/>
              </a:rPr>
              <a:t>-Receives assistance to claim other entitlements, such as:</a:t>
            </a:r>
          </a:p>
          <a:p>
            <a:r>
              <a:rPr lang="en-US" sz="2000" dirty="0">
                <a:latin typeface="Calibri" panose="020F0502020204030204" pitchFamily="34" charset="0"/>
                <a:cs typeface="Calibri" panose="020F0502020204030204" pitchFamily="34" charset="0"/>
              </a:rPr>
              <a:t>*Death Gratuity </a:t>
            </a:r>
          </a:p>
          <a:p>
            <a:r>
              <a:rPr lang="en-US" sz="2000" dirty="0">
                <a:latin typeface="Calibri" panose="020F0502020204030204" pitchFamily="34" charset="0"/>
                <a:cs typeface="Calibri" panose="020F0502020204030204" pitchFamily="34" charset="0"/>
              </a:rPr>
              <a:t>*Unpaid Pay and Allowances</a:t>
            </a:r>
          </a:p>
          <a:p>
            <a:r>
              <a:rPr lang="en-US" sz="2000" dirty="0">
                <a:latin typeface="Calibri" panose="020F0502020204030204" pitchFamily="34" charset="0"/>
                <a:cs typeface="Calibri" panose="020F0502020204030204" pitchFamily="34" charset="0"/>
              </a:rPr>
              <a:t>*SGLI, PERSEFF, SBP, Funeral Expenses, and more.</a:t>
            </a:r>
          </a:p>
          <a:p>
            <a:r>
              <a:rPr lang="en-US" sz="2000" dirty="0">
                <a:latin typeface="Calibri" panose="020F0502020204030204" pitchFamily="34" charset="0"/>
                <a:cs typeface="Calibri" panose="020F0502020204030204" pitchFamily="34" charset="0"/>
              </a:rPr>
              <a:t>* New ID Card, MGIB refund.</a:t>
            </a:r>
          </a:p>
        </p:txBody>
      </p:sp>
      <p:sp>
        <p:nvSpPr>
          <p:cNvPr id="9" name="Text Placeholder 8"/>
          <p:cNvSpPr>
            <a:spLocks noGrp="1"/>
          </p:cNvSpPr>
          <p:nvPr>
            <p:ph type="body" sz="quarter" idx="13"/>
          </p:nvPr>
        </p:nvSpPr>
        <p:spPr>
          <a:xfrm>
            <a:off x="7907045" y="1560688"/>
            <a:ext cx="3190741" cy="576262"/>
          </a:xfrm>
        </p:spPr>
        <p:txBody>
          <a:bodyPr/>
          <a:lstStyle/>
          <a:p>
            <a:r>
              <a:rPr lang="en-US" dirty="0"/>
              <a:t>PERS/Navy Casualty</a:t>
            </a:r>
          </a:p>
        </p:txBody>
      </p:sp>
      <p:sp>
        <p:nvSpPr>
          <p:cNvPr id="11" name="Text Placeholder 10"/>
          <p:cNvSpPr>
            <a:spLocks noGrp="1"/>
          </p:cNvSpPr>
          <p:nvPr>
            <p:ph type="body" sz="half" idx="20"/>
          </p:nvPr>
        </p:nvSpPr>
        <p:spPr>
          <a:xfrm>
            <a:off x="7907044" y="2311853"/>
            <a:ext cx="3908718" cy="3424238"/>
          </a:xfrm>
        </p:spPr>
        <p:txBody>
          <a:bodyPr>
            <a:normAutofit fontScale="92500" lnSpcReduction="20000"/>
          </a:bodyPr>
          <a:lstStyle/>
          <a:p>
            <a:r>
              <a:rPr lang="en-US" sz="2000" dirty="0"/>
              <a:t>- A Case Manager to review benefit entitlements and to work the case with Regions and Commands.</a:t>
            </a:r>
          </a:p>
          <a:p>
            <a:r>
              <a:rPr lang="en-US" sz="2000" dirty="0"/>
              <a:t/>
            </a:r>
            <a:br>
              <a:rPr lang="en-US" sz="2000" dirty="0"/>
            </a:br>
            <a:r>
              <a:rPr lang="en-US" sz="2000" dirty="0"/>
              <a:t>- Needs Information from CACOs (via Region) to make benefits decisions.</a:t>
            </a:r>
          </a:p>
          <a:p>
            <a:r>
              <a:rPr lang="en-US" sz="2000" dirty="0"/>
              <a:t/>
            </a:r>
            <a:br>
              <a:rPr lang="en-US" sz="2000" dirty="0"/>
            </a:br>
            <a:r>
              <a:rPr lang="en-US" sz="2000" dirty="0"/>
              <a:t>- Over a dozen OPNAV, DOD, and Standard Forms are needed with signatures from CACOs and NOKs to fulfill benefit entitlements.</a:t>
            </a:r>
          </a:p>
          <a:p>
            <a:r>
              <a:rPr lang="en-US" sz="2000" dirty="0"/>
              <a:t>- PERS pays for all authorized travel related to the death.</a:t>
            </a:r>
          </a:p>
        </p:txBody>
      </p:sp>
    </p:spTree>
    <p:extLst>
      <p:ext uri="{BB962C8B-B14F-4D97-AF65-F5344CB8AC3E}">
        <p14:creationId xmlns:p14="http://schemas.microsoft.com/office/powerpoint/2010/main" val="419994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764373"/>
            <a:ext cx="10077450" cy="1293028"/>
          </a:xfrm>
        </p:spPr>
        <p:txBody>
          <a:bodyPr/>
          <a:lstStyle/>
          <a:p>
            <a:r>
              <a:rPr lang="en-US" dirty="0"/>
              <a:t>So…. Where do CACOs come from?</a:t>
            </a:r>
          </a:p>
        </p:txBody>
      </p:sp>
      <p:sp>
        <p:nvSpPr>
          <p:cNvPr id="3" name="Content Placeholder 2"/>
          <p:cNvSpPr>
            <a:spLocks noGrp="1"/>
          </p:cNvSpPr>
          <p:nvPr>
            <p:ph idx="1"/>
          </p:nvPr>
        </p:nvSpPr>
        <p:spPr>
          <a:xfrm>
            <a:off x="500062" y="1808798"/>
            <a:ext cx="11115675" cy="4763452"/>
          </a:xfrm>
        </p:spPr>
        <p:txBody>
          <a:bodyPr>
            <a:normAutofit/>
          </a:bodyPr>
          <a:lstStyle/>
          <a:p>
            <a:pPr marL="0" indent="0" algn="ctr">
              <a:buNone/>
            </a:pPr>
            <a:endParaRPr lang="en-US" sz="2800" dirty="0"/>
          </a:p>
          <a:p>
            <a:pPr marL="0" indent="0" algn="ctr">
              <a:buNone/>
            </a:pPr>
            <a:r>
              <a:rPr lang="en-US" sz="2800" dirty="0">
                <a:solidFill>
                  <a:srgbClr val="FF0000"/>
                </a:solidFill>
                <a:latin typeface="Calibri" panose="020F0502020204030204" pitchFamily="34" charset="0"/>
                <a:cs typeface="Calibri" panose="020F0502020204030204" pitchFamily="34" charset="0"/>
              </a:rPr>
              <a:t>Parent Command</a:t>
            </a:r>
          </a:p>
          <a:p>
            <a:pPr algn="ctr"/>
            <a:r>
              <a:rPr lang="en-US" sz="2800" b="1" i="1" dirty="0">
                <a:latin typeface="Calibri" panose="020F0502020204030204" pitchFamily="34" charset="0"/>
                <a:cs typeface="Calibri" panose="020F0502020204030204" pitchFamily="34" charset="0"/>
              </a:rPr>
              <a:t>If the NOK Resides within 50 Miles from the Command </a:t>
            </a:r>
          </a:p>
          <a:p>
            <a:pPr algn="ctr"/>
            <a:endParaRPr lang="en-US" sz="2800" b="1" i="1" dirty="0">
              <a:latin typeface="Calibri" panose="020F0502020204030204" pitchFamily="34" charset="0"/>
              <a:cs typeface="Calibri" panose="020F0502020204030204" pitchFamily="34" charset="0"/>
            </a:endParaRPr>
          </a:p>
          <a:p>
            <a:pPr marL="0" indent="0" algn="ctr">
              <a:buNone/>
            </a:pPr>
            <a:r>
              <a:rPr lang="en-US" sz="2800" dirty="0">
                <a:solidFill>
                  <a:srgbClr val="FF0000"/>
                </a:solidFill>
                <a:latin typeface="Calibri" panose="020F0502020204030204" pitchFamily="34" charset="0"/>
                <a:cs typeface="Calibri" panose="020F0502020204030204" pitchFamily="34" charset="0"/>
              </a:rPr>
              <a:t>Subarea Coordinator</a:t>
            </a:r>
          </a:p>
          <a:p>
            <a:pPr algn="ctr"/>
            <a:r>
              <a:rPr lang="en-US" sz="2800" b="1" i="1" dirty="0">
                <a:latin typeface="Calibri" panose="020F0502020204030204" pitchFamily="34" charset="0"/>
                <a:cs typeface="Calibri" panose="020F0502020204030204" pitchFamily="34" charset="0"/>
              </a:rPr>
              <a:t>Designated by Regional Commander to support NOK in their AOR </a:t>
            </a:r>
          </a:p>
          <a:p>
            <a:pPr algn="ctr"/>
            <a:endParaRPr lang="en-US" sz="2800" b="1" i="1" dirty="0">
              <a:latin typeface="Calibri" panose="020F0502020204030204" pitchFamily="34" charset="0"/>
              <a:cs typeface="Calibri" panose="020F0502020204030204" pitchFamily="34" charset="0"/>
            </a:endParaRPr>
          </a:p>
          <a:p>
            <a:pPr marL="0" indent="0" algn="ctr">
              <a:buNone/>
            </a:pPr>
            <a:r>
              <a:rPr lang="en-US" sz="2800" dirty="0">
                <a:solidFill>
                  <a:srgbClr val="FF0000"/>
                </a:solidFill>
                <a:latin typeface="Calibri" panose="020F0502020204030204" pitchFamily="34" charset="0"/>
                <a:cs typeface="Calibri" panose="020F0502020204030204" pitchFamily="34" charset="0"/>
              </a:rPr>
              <a:t>Military Hospital</a:t>
            </a:r>
          </a:p>
          <a:p>
            <a:pPr algn="ctr"/>
            <a:r>
              <a:rPr lang="en-US" sz="2800" b="1" i="1" dirty="0">
                <a:latin typeface="Calibri" panose="020F0502020204030204" pitchFamily="34" charset="0"/>
                <a:cs typeface="Calibri" panose="020F0502020204030204" pitchFamily="34" charset="0"/>
              </a:rPr>
              <a:t>Trained CACOs to assist families flying in from out of town</a:t>
            </a:r>
          </a:p>
          <a:p>
            <a:endParaRPr lang="en-US" dirty="0"/>
          </a:p>
        </p:txBody>
      </p:sp>
    </p:spTree>
    <p:extLst>
      <p:ext uri="{BB962C8B-B14F-4D97-AF65-F5344CB8AC3E}">
        <p14:creationId xmlns:p14="http://schemas.microsoft.com/office/powerpoint/2010/main" val="4170495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06" y="532597"/>
            <a:ext cx="6907388" cy="1059897"/>
          </a:xfrm>
        </p:spPr>
        <p:txBody>
          <a:bodyPr>
            <a:normAutofit/>
          </a:bodyPr>
          <a:lstStyle/>
          <a:p>
            <a:pPr algn="ctr"/>
            <a:r>
              <a:rPr lang="en-US" dirty="0"/>
              <a:t>Funeral and Memorial Travel </a:t>
            </a:r>
          </a:p>
        </p:txBody>
      </p:sp>
      <p:sp>
        <p:nvSpPr>
          <p:cNvPr id="3" name="Content Placeholder 2"/>
          <p:cNvSpPr>
            <a:spLocks noGrp="1"/>
          </p:cNvSpPr>
          <p:nvPr>
            <p:ph idx="1"/>
          </p:nvPr>
        </p:nvSpPr>
        <p:spPr>
          <a:xfrm>
            <a:off x="838200" y="1447800"/>
            <a:ext cx="10461171" cy="4887686"/>
          </a:xfrm>
        </p:spPr>
        <p:txBody>
          <a:bodyPr>
            <a:normAutofit fontScale="92500" lnSpcReduction="20000"/>
          </a:bodyPr>
          <a:lstStyle/>
          <a:p>
            <a:endParaRPr lang="en-US" dirty="0"/>
          </a:p>
          <a:p>
            <a:r>
              <a:rPr lang="en-US" dirty="0"/>
              <a:t>MILPERSMAN 1770-270 and 271 states who are entitled to funded travel to an ACDU Funeral and Memorial. The PADD establishes the official ceremony.</a:t>
            </a:r>
          </a:p>
          <a:p>
            <a:r>
              <a:rPr lang="en-US" dirty="0"/>
              <a:t>PERS (Navy Casualty) is the funding authority for their travel.</a:t>
            </a:r>
          </a:p>
          <a:p>
            <a:r>
              <a:rPr lang="en-US" dirty="0"/>
              <a:t>Only Hotel, Per-diem, and Air Fare are covered expenses.</a:t>
            </a:r>
          </a:p>
          <a:p>
            <a:r>
              <a:rPr lang="en-US" dirty="0"/>
              <a:t>Rental Cars are NEVER authorized for funeral or memorial travel ITOs.</a:t>
            </a:r>
          </a:p>
          <a:p>
            <a:r>
              <a:rPr lang="en-US" dirty="0"/>
              <a:t>Local Courtesy CACOs are assigned to support NOK attending the ceremony. Commands must provide local transportation from the airport to the hotel, to the cemetery, and return.</a:t>
            </a:r>
          </a:p>
          <a:p>
            <a:r>
              <a:rPr lang="en-US" dirty="0"/>
              <a:t>For Arlington National Cemetery in Arlington, VA, when parent command support is not possible, NDW is responsible for supporting the authorized travelers.</a:t>
            </a:r>
          </a:p>
          <a:p>
            <a:r>
              <a:rPr lang="en-US" dirty="0"/>
              <a:t>For effectiveness, NDW Courtesy CACOs will coordinate with NOK CACO.</a:t>
            </a:r>
          </a:p>
          <a:p>
            <a:endParaRPr lang="en-US" dirty="0"/>
          </a:p>
        </p:txBody>
      </p:sp>
    </p:spTree>
    <p:extLst>
      <p:ext uri="{BB962C8B-B14F-4D97-AF65-F5344CB8AC3E}">
        <p14:creationId xmlns:p14="http://schemas.microsoft.com/office/powerpoint/2010/main" val="17406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ext&#10;&#10;Description automatically generated">
            <a:extLst>
              <a:ext uri="{FF2B5EF4-FFF2-40B4-BE49-F238E27FC236}">
                <a16:creationId xmlns:a16="http://schemas.microsoft.com/office/drawing/2014/main" id="{1EC022A3-7EE8-9223-DD3A-500ACD75B877}"/>
              </a:ext>
            </a:extLst>
          </p:cNvPr>
          <p:cNvPicPr>
            <a:picLocks noChangeAspect="1"/>
          </p:cNvPicPr>
          <p:nvPr/>
        </p:nvPicPr>
        <p:blipFill>
          <a:blip r:embed="rId3"/>
          <a:stretch>
            <a:fillRect/>
          </a:stretch>
        </p:blipFill>
        <p:spPr>
          <a:xfrm>
            <a:off x="742352" y="0"/>
            <a:ext cx="9965892" cy="6858000"/>
          </a:xfrm>
          <a:prstGeom prst="rect">
            <a:avLst/>
          </a:prstGeom>
        </p:spPr>
      </p:pic>
    </p:spTree>
    <p:extLst>
      <p:ext uri="{BB962C8B-B14F-4D97-AF65-F5344CB8AC3E}">
        <p14:creationId xmlns:p14="http://schemas.microsoft.com/office/powerpoint/2010/main" val="266155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F321CCA-46CE-9B4E-E241-821032ECC687}"/>
              </a:ext>
            </a:extLst>
          </p:cNvPr>
          <p:cNvPicPr>
            <a:picLocks noChangeAspect="1"/>
          </p:cNvPicPr>
          <p:nvPr/>
        </p:nvPicPr>
        <p:blipFill>
          <a:blip r:embed="rId3"/>
          <a:stretch>
            <a:fillRect/>
          </a:stretch>
        </p:blipFill>
        <p:spPr>
          <a:xfrm>
            <a:off x="973725" y="108488"/>
            <a:ext cx="9998242" cy="6749512"/>
          </a:xfrm>
          <a:prstGeom prst="rect">
            <a:avLst/>
          </a:prstGeom>
        </p:spPr>
      </p:pic>
    </p:spTree>
    <p:extLst>
      <p:ext uri="{BB962C8B-B14F-4D97-AF65-F5344CB8AC3E}">
        <p14:creationId xmlns:p14="http://schemas.microsoft.com/office/powerpoint/2010/main" val="203532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picture containing timeline&#10;&#10;Description automatically generated">
            <a:extLst>
              <a:ext uri="{FF2B5EF4-FFF2-40B4-BE49-F238E27FC236}">
                <a16:creationId xmlns:a16="http://schemas.microsoft.com/office/drawing/2014/main" id="{0E47D74D-22DC-4151-1523-FCAABA300AF9}"/>
              </a:ext>
            </a:extLst>
          </p:cNvPr>
          <p:cNvPicPr>
            <a:picLocks noChangeAspect="1"/>
          </p:cNvPicPr>
          <p:nvPr/>
        </p:nvPicPr>
        <p:blipFill>
          <a:blip r:embed="rId3"/>
          <a:stretch>
            <a:fillRect/>
          </a:stretch>
        </p:blipFill>
        <p:spPr>
          <a:xfrm>
            <a:off x="826287" y="26868"/>
            <a:ext cx="10539425" cy="6804263"/>
          </a:xfrm>
          <a:prstGeom prst="rect">
            <a:avLst/>
          </a:prstGeom>
        </p:spPr>
      </p:pic>
    </p:spTree>
    <p:extLst>
      <p:ext uri="{BB962C8B-B14F-4D97-AF65-F5344CB8AC3E}">
        <p14:creationId xmlns:p14="http://schemas.microsoft.com/office/powerpoint/2010/main" val="313349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6415B7-FEBD-B1EC-BFEF-D8D3BF55C14D}"/>
              </a:ext>
            </a:extLst>
          </p:cNvPr>
          <p:cNvPicPr>
            <a:picLocks noChangeAspect="1"/>
          </p:cNvPicPr>
          <p:nvPr/>
        </p:nvPicPr>
        <p:blipFill>
          <a:blip r:embed="rId3"/>
          <a:stretch>
            <a:fillRect/>
          </a:stretch>
        </p:blipFill>
        <p:spPr>
          <a:xfrm>
            <a:off x="805283" y="0"/>
            <a:ext cx="9735030" cy="6858000"/>
          </a:xfrm>
          <a:prstGeom prst="rect">
            <a:avLst/>
          </a:prstGeom>
        </p:spPr>
      </p:pic>
    </p:spTree>
    <p:extLst>
      <p:ext uri="{BB962C8B-B14F-4D97-AF65-F5344CB8AC3E}">
        <p14:creationId xmlns:p14="http://schemas.microsoft.com/office/powerpoint/2010/main" val="3048899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TotalTime>
  <Words>1009</Words>
  <Application>Microsoft Office PowerPoint</Application>
  <PresentationFormat>Widescreen</PresentationFormat>
  <Paragraphs>76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Office Theme</vt:lpstr>
      <vt:lpstr>PowerPoint Presentation</vt:lpstr>
      <vt:lpstr> One Day Program Demo:</vt:lpstr>
      <vt:lpstr> Components of a CACO Case:</vt:lpstr>
      <vt:lpstr>So…. Where do CACOs come from?</vt:lpstr>
      <vt:lpstr>Funeral and Memorial Travel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Montoya</dc:creator>
  <cp:lastModifiedBy>Montoya, Luis E (Lou) CIV USN COMNAVDIST DC (USA)</cp:lastModifiedBy>
  <cp:revision>9</cp:revision>
  <dcterms:created xsi:type="dcterms:W3CDTF">2022-08-25T00:58:36Z</dcterms:created>
  <dcterms:modified xsi:type="dcterms:W3CDTF">2023-03-12T16:55:27Z</dcterms:modified>
</cp:coreProperties>
</file>